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8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embeddedFontLst>
    <p:embeddedFont>
      <p:font typeface="Century Gothic" pitchFamily="34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356" autoAdjust="0"/>
  </p:normalViewPr>
  <p:slideViewPr>
    <p:cSldViewPr snapToGrid="0">
      <p:cViewPr varScale="1">
        <p:scale>
          <a:sx n="75" d="100"/>
          <a:sy n="75" d="100"/>
        </p:scale>
        <p:origin x="-166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ulledu.ru/articles/73_osobennosti-professiy-urist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ulledu.ru/articles/83_professiya-buhgalter.html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ulledu.ru/articles/1276_sekretar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ulledu.ru/articles/148_osobennosti-professiy-zhurnalist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ulledu.ru/articles/1483_redaktor.html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ulledu.ru/articles/129_osobennosti-professiy-gornyak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ulledu.ru/articles/590_portnoy.html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ulledu.ru/articles/126_osobennosti-professiy-gid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ulledu.ru/articles/75_osobennosti-professiy-vrach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ulledu.ru/articles/1358_sinoptik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Мир стремительно развивается и постоянно меняется. Изменения затрагивают практически все сферы жизнедеятельности человека. В том числе и рынок труда – одновременно с появлением новых профессий, часть старых специальностей постепенно исчезает. Согласно исследованиям специалистов из инновационного центра </a:t>
            </a:r>
            <a:r>
              <a:rPr lang="ru-RU" sz="1200" b="1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Сколково</a:t>
            </a:r>
            <a:r>
              <a:rPr lang="ru-RU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уже к 2030 году в РФ исчезнет 57 профессий, которые еще востребованы в настоящее время. 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Примечательно, что по прогнозам специалистов исчезнут не только </a:t>
            </a:r>
            <a:r>
              <a:rPr lang="ru-RU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рабочие профессии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как можно было бы предположить, но и ряд специальностей, которые требуют интеллектуального труда. Поэтому молодым людям, которые уже сегодня задумываются о перспективах своего карьерного развития, очень важно знать, на кого не стоит учиться, чтобы в итоге не остаться без работы. И именно о таких "умирающих" профессиях мы сегодня и расскажем.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ИТ-специалист</a:t>
            </a: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который разрабатывает технологии, способные самостоятельно получать и передавать необходимую для их функционирования информацию, контролировать, перенастраивать и оптимизировать собственную работу.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Например, "умные" дома способны самостоятельно обслуживать автоматику, из которой они состоят, вовремя включая нужное и отключая ненужное оборудование, делать </a:t>
            </a:r>
            <a:r>
              <a:rPr lang="ru-RU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онлайн-заказы</a:t>
            </a: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заканчивающихся продуктов и бытовых товаров.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Считается, что мы движемся к эпохе "Индустрии 4.0", в которой все будет основано на "умных" технологиях.</a:t>
            </a:r>
            <a:b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182" name="Google Shape;18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Специалист по трехмерному проектированию с применением математических и творческих способностей.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Востребован в разных сферах, в том числе в архитектуре и строительстве, медицине, даже в производстве одежды и обуви.</a:t>
            </a:r>
            <a:b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193" name="Google Shape;19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Каждый человек издревле стремился сделать свое жилище уютным и комфортным. Но если раньше основной упор в оформлении помещений делался на внешнюю красоту и эффектность</a:t>
            </a:r>
            <a:r>
              <a:rPr lang="ru-RU" b="1" dirty="0"/>
              <a:t>. </a:t>
            </a:r>
            <a:r>
              <a:rPr lang="ru-RU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Современный человек стремится к тому, чтобы каждый сантиметр полезной площади "работал", а внешний вид интерьера отображал его характер и мироощущение.</a:t>
            </a:r>
            <a:endParaRPr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Поэтому сегодня, задумываясь о ремонте, многие в первую очередь ищут не строительные магазины с максимальным выбором стройматериалов, а талантливого </a:t>
            </a:r>
            <a:r>
              <a:rPr lang="ru-RU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дизайнера интерьера</a:t>
            </a:r>
            <a:r>
              <a:rPr lang="ru-RU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который бы смог не просто профессионально проконсультировать, а почувствовать, что вы хотите увидеть в конечном результате и реализовать ваши задумки.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Исходя из вышесказанного можно сделать вывод, что профессия дизайнера интерьера все увереннее занимает лидирующие позиции в перечне наиболее востребованных специальностей. Соответственно, не меньшей популярностью она пользуется и среди людей, которые хотят реализовать свой творческий потенциал в этой профессии. 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900"/>
              </a:spcAft>
              <a:buSzPts val="1100"/>
              <a:buNone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Эта профессия стала </a:t>
            </a:r>
            <a:r>
              <a:rPr lang="ru-RU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высоковостребованной</a:t>
            </a: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уже сейчас, и с учетом </a:t>
            </a:r>
            <a:r>
              <a:rPr lang="ru-RU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цифровизации</a:t>
            </a: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всех сторон человеческой жизни и деятельности эта тенденция вряд ли изменится.</a:t>
            </a:r>
            <a:b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dirty="0"/>
          </a:p>
        </p:txBody>
      </p:sp>
      <p:sp>
        <p:nvSpPr>
          <p:cNvPr id="215" name="Google Shape;21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Изучает и анализирует данные в биологии (в том числе молекулярной) и фармакологии с помощью компьютерных программ, разрабатывающих новые программы для анализа биологических данных.</a:t>
            </a:r>
            <a:b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226" name="Google Shape;22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Компьютерные игры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стали неотъемлемой частью современной жизни не только для детей, но и для взрослых. И если дети в игре развиваются, то для взрослых компьютерные игры – способ отдохнуть и отвлечься от домашних хлопот, скоротать время в метро или маршрутке по пути на </a:t>
            </a:r>
            <a:r>
              <a:rPr lang="ru-RU" dirty="0"/>
              <a:t>работу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Чем реалистичнее дизайн и многообразнее функционал, тем интереснее игра</a:t>
            </a:r>
            <a:r>
              <a:rPr lang="ru-RU" dirty="0"/>
              <a:t>)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Другими словами, сегодня продажа компьютерных игр – хороший бизнес, приносящий своим создателям немалую прибыль. И владельцы компаний, специализирующихся на разработке игр, заинтересованы в том, чтобы их продукт был максимально качественным и красочным. Сделать это им помогают такие специалисты, как гейм-дизайнер.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Профессию гейм-дизайнера можно сравнить с профессией художника-мультипликатора. </a:t>
            </a:r>
            <a:endParaRPr dirty="0"/>
          </a:p>
        </p:txBody>
      </p:sp>
      <p:sp>
        <p:nvSpPr>
          <p:cNvPr id="237" name="Google Shape;23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Придумывает и создает концептуальные решения для виртуального мира: философию, законы природы и общества, правила социального взаимодействия и экономики, ландшафт, архитектуру, ощущения.</a:t>
            </a:r>
            <a:b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248" name="Google Shape;24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ИТ-специалист</a:t>
            </a: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который занимается защитой информационных систем и цифровой среды от </a:t>
            </a:r>
            <a:r>
              <a:rPr lang="ru-RU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кибератак</a:t>
            </a: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утечки данных, других </a:t>
            </a:r>
            <a:r>
              <a:rPr lang="ru-RU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киберугроз</a:t>
            </a: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а также расследованием </a:t>
            </a:r>
            <a:r>
              <a:rPr lang="ru-RU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киберпреступлений</a:t>
            </a: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10" dirty="0"/>
          </a:p>
        </p:txBody>
      </p:sp>
      <p:sp>
        <p:nvSpPr>
          <p:cNvPr id="259" name="Google Shape;25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Его деятельность находится на стыке психологии и </a:t>
            </a:r>
            <a:r>
              <a:rPr lang="ru-RU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нейронауки</a:t>
            </a: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Он изучает связь структуры и принципов функционирования головного мозга с психическими процессами и поведением людей.</a:t>
            </a:r>
            <a:b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10" dirty="0"/>
          </a:p>
        </p:txBody>
      </p:sp>
      <p:sp>
        <p:nvSpPr>
          <p:cNvPr id="270" name="Google Shape;2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Престиж многих крупных компаний определяется готовностью их владельцев к солидным инвестициям на разработку и </a:t>
            </a:r>
            <a:r>
              <a:rPr lang="ru-RU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внедрение передовых технологий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на собственном производстве. Этот сектор в компаниях, как правило, курирует научно-исследовательское и опытно-конструкторское бюро. Отметим, что в этих отделах работают не только конструкторы, разработчики и исследователи, но и менеджеры по R&amp;D – и это преимущественно увлеченные свои делом целеустремленные люди с большими творческими способностями. Найти таких профессионалов для компании крайне сложно, поэтому владельцы ими очень дорожат.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Менеджер по R&amp;D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(от англ. </a:t>
            </a:r>
            <a:r>
              <a:rPr lang="ru-RU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Research&amp;Developmet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менеджер по исследованиям и развитию предприятия) – высококвалифицированный специалист, отвечающий за разработку стратегии развития предприятия. Именно они занимаются поиском перспективных разработок и проводят модернизацию производственных линий.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Современный </a:t>
            </a:r>
            <a:r>
              <a:rPr lang="ru-RU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специалист по инновациям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должен совмещать техническую деятельность с экономическими расчетами. Поэтому одного профильного образования часто оказывается не достаточно. К тому же, в условиях жесткой конкуренции менеджеру по R&amp;D приходится заниматься анализом рынка, отлеживать появление новых разработок у конкурентов и стараться превзойти их результаты.</a:t>
            </a:r>
            <a:endParaRPr dirty="0"/>
          </a:p>
        </p:txBody>
      </p:sp>
      <p:sp>
        <p:nvSpPr>
          <p:cNvPr id="281" name="Google Shape;28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10-20 лет назад профессии юриста</a:t>
            </a:r>
            <a:r>
              <a:rPr lang="ru-RU"/>
              <a:t> </a:t>
            </a:r>
            <a:r>
              <a:rPr lang="ru-R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экономиста считалась очень выгодной и перспективной. Поэтому абитуриенты практически штурмом пытались взять факультеты по направлению "юриспруденция", "экономика"</a:t>
            </a:r>
            <a:r>
              <a:rPr lang="ru-RU"/>
              <a:t>. </a:t>
            </a:r>
            <a:r>
              <a:rPr lang="ru-R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не важно было, ведущий этой был ВУЗ или нет – главное, получить заветный диплом, в котором бы значилась специальность "</a:t>
            </a:r>
            <a:r>
              <a:rPr lang="ru-RU" sz="1200" b="0" i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юрист</a:t>
            </a:r>
            <a:r>
              <a:rPr lang="ru-R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 "экономист"</a:t>
            </a:r>
            <a:r>
              <a:rPr lang="ru-RU"/>
              <a:t> ил. </a:t>
            </a:r>
            <a:r>
              <a:rPr lang="ru-R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lang="ru-RU" sz="1200" b="0" i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бухгалтер</a:t>
            </a:r>
            <a:r>
              <a:rPr lang="ru-R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". В результате, сегодня рынок труда переполнен молодыми специалистами данных специальностей, которые не могут найти работу по профилю. И во многом из-за того, что уже сейчас их постепенно вытесняют технологии. А к 2030 году их услуги станут невостребованными вовсе.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Так, за последние годы по распоряжению Министерства финансов значительную часть бухгалтеров страны заменили специализированными программами для ведения документации. Сбербанк в свою очередь готовится постепенно заменить роботами юристов-консультантов и часть других служащих. </a:t>
            </a: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Непрерывно развивающиеся отрасли промышленности обеспечивают людей необходимой для комфортной жизни продукцией. Вместе с тем, их деятельность наносит непоправимый вред </a:t>
            </a:r>
            <a:r>
              <a:rPr lang="ru-RU" sz="111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экологии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поскольку большинство производств сильно загрязняют природу. При этом за последние несколько десятилетий количество выбросов загрязняющих веществ в атмосферу и токсичных отходов значительно возросло.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связи с этим, все большее внимание мировой общественности уделяется защите окружающей среды от увеличивающихся экологических угроз. Как результат, возникает необходимость в новых специалистах, которые смогут если не исправить ситуацию, то хотя бы свести к минимуму вред от производственной деятельности человека. Одним из таких специалистов является </a:t>
            </a:r>
            <a:r>
              <a:rPr lang="ru-RU" sz="111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экоаналитик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1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dirty="0"/>
              <a:t>Специалист по анализу экологических угроз, защите окружающей среды в процессе добычи, транспортировки и переработки полезных ископаемых и восстановлению территории на завершающих этапах природопользования.</a:t>
            </a:r>
            <a:endParaRPr sz="111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b="1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Экоаналитик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– высококвалифицированный специалист, который анализирует экологическую безопасность и составляет прогнозы относительно потенциальных угроз для экологии. Профессия объединяет в себе обязанности как эколога, так и аналитика.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Экоаналитик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работает в различных отраслях. Однако особенный спрос на его услуги отмечается в: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строительстве – для анализа участка застройки (определение удаленности от природоохранных зон, водоемов, анализ почвы, воздуха и воды на объекте) и подбор наиболее экологически безопасных строительных материалов;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промышленности – для исследования качества продукции, используемых технологий, негативного влияния на окружающую среду, составления плана по оптимизации и улучшения качества производственных процессов.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Специалисты по сохранению окружающей среды также привлекаются к работе в медицине, ветеринарии и на перерабатывающих предприятиях.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10" dirty="0"/>
          </a:p>
        </p:txBody>
      </p:sp>
      <p:sp>
        <p:nvSpPr>
          <p:cNvPr id="292" name="Google Shape;29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Занимается поиском и использованием альтернативных нетрадиционных источников энергии.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том числе специалист по созданию и внедрению систем, работающих на солнечной и ветровой энергии.</a:t>
            </a:r>
            <a:b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303" name="Google Shape;30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Занимается созданием и обслуживанием роботов для разных отраслей деятельности, помогает наладить работу автоматизированных технических систем.</a:t>
            </a:r>
            <a:b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ru-RU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Пожалуй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к самым большим преимуществам профессии относится материальное вознаграждение. </a:t>
            </a:r>
            <a:r>
              <a:rPr lang="ru-RU" sz="111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целом же диапазон зарплат </a:t>
            </a:r>
            <a:r>
              <a:rPr lang="ru-RU" sz="111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колеблется 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пределах от 30 тысяч рублей до 300-400 тысяч. При желании специалисты с большим опытом могут найти себе работу за рубежом.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10" dirty="0"/>
          </a:p>
        </p:txBody>
      </p:sp>
      <p:sp>
        <p:nvSpPr>
          <p:cNvPr id="315" name="Google Shape;31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b69dd5c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7b69dd5c8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dirty="0"/>
              <a:t>Вам были представлены </a:t>
            </a:r>
            <a:r>
              <a:rPr lang="ru-RU" sz="1110" dirty="0" smtClean="0"/>
              <a:t>профессии </a:t>
            </a:r>
            <a:r>
              <a:rPr lang="ru-RU" sz="1110" dirty="0"/>
              <a:t>будущего, которые будут актуальны в ближайшие 10-15 лет. Вам решать кем быть, на кого пойти учиться? Но вы должны помнить, что новая профессия </a:t>
            </a:r>
            <a:r>
              <a:rPr lang="ru-RU" sz="1110" dirty="0" smtClean="0"/>
              <a:t>открывает </a:t>
            </a:r>
            <a:r>
              <a:rPr lang="ru-RU" sz="1110" smtClean="0"/>
              <a:t>новые возможности! </a:t>
            </a:r>
            <a:endParaRPr sz="1110" dirty="0"/>
          </a:p>
        </p:txBody>
      </p:sp>
      <p:sp>
        <p:nvSpPr>
          <p:cNvPr id="326" name="Google Shape;326;g7b69dd5c8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прошлое уходит и профессия </a:t>
            </a:r>
            <a:r>
              <a:rPr lang="ru-RU" sz="1200" b="0" i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секретаря</a:t>
            </a:r>
            <a:r>
              <a:rPr lang="ru-R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– во всяком случае в том виде, в котором ее знают сейчас. Основные функции личных помощников уже выполняют различные программы-органайзеры, поэтому в будущем обязанности секретаря изменятся. Ожидается, что помощник руководителя должен будет обладать навыками по координации проектов и бизнес-анализа, заниматься поиском информации и выполнять функции контент-менеджера.</a:t>
            </a:r>
            <a:endParaRPr/>
          </a:p>
        </p:txBody>
      </p:sp>
      <p:sp>
        <p:nvSpPr>
          <p:cNvPr id="109" name="Google Shape;10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Стремительно теряют актуальность и такие профессии, как </a:t>
            </a:r>
            <a:r>
              <a:rPr lang="ru-RU" sz="1200" b="0" i="0" u="sng" strike="noStrik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журналист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и репортер. Специалисты пришли к выводу, что в скором времени </a:t>
            </a:r>
            <a:r>
              <a:rPr lang="ru-RU" sz="120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их 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полностью заменят </a:t>
            </a:r>
            <a:r>
              <a:rPr lang="ru-RU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соцсети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ru-RU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блогеры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ru-RU" sz="1200" b="0" i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Благодаря 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активности обычных пользователей новости сегодня распространяются молниеносно и без помощи журналистов. </a:t>
            </a:r>
            <a:endParaRPr lang="ru-RU" sz="1200" b="0" i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Поэтому 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охота за сенсациями – в чем главным образом и состоит задача большинства журналистов – практически потеряла всякий смысл.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Чтобы "выжить" в современном мире, журналист будущего должен будет уметь не только создавать качественные репортажи, но и снимать авторское кино, хорошо писать книги и производить иной </a:t>
            </a:r>
            <a:r>
              <a:rPr lang="ru-RU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медиаконтент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Если журналистов заменят пользователи интернета, то на смену </a:t>
            </a:r>
            <a:r>
              <a:rPr lang="ru-RU" sz="1200" b="1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копирайтерам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и </a:t>
            </a:r>
            <a:r>
              <a:rPr lang="ru-RU" sz="1200" b="0" i="0" u="sng" strike="noStrik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редакторам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придут технологии. </a:t>
            </a:r>
            <a:endParaRPr lang="ru-RU" sz="1200" b="0" i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Эксперты 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прогнозируют, что в скором времени создавать и редактировать текст на должном уровне смогут специальные текстовые редакторы.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Почти половину профессий, которые причислены к исчезающим, составляют рабочие специальности. В </a:t>
            </a:r>
            <a:r>
              <a:rPr lang="ru-RU" sz="111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Сколково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утверждают, что в течение ближайших 15 лет исчезнет 25 рабочих профессий</a:t>
            </a:r>
            <a:r>
              <a:rPr lang="ru-RU" sz="111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Примечательно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что в замене некоторых работников – например, шахтеров и </a:t>
            </a:r>
            <a:r>
              <a:rPr lang="ru-RU" sz="1110" b="0" i="0" u="sng" strike="noStrik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горняков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– ученые видят только преимущества: это не только удешевит производственный процесс, но и поможет избежать множества человеческих жертв.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Невостребованными станут и </a:t>
            </a:r>
            <a:r>
              <a:rPr lang="ru-RU" sz="1110" b="0" i="0" u="sng" strike="noStrik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портные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Уже сейчас некоторые швейные цеха </a:t>
            </a:r>
            <a:r>
              <a:rPr lang="ru-RU" sz="111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будут</a:t>
            </a:r>
            <a:r>
              <a:rPr lang="ru-RU" sz="1110" b="0" i="0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11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автоматизированы настолько, 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чтобы по большей части обходиться без человека</a:t>
            </a:r>
            <a:r>
              <a:rPr lang="ru-RU" sz="111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 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использование в швейной промышленности 3D-принтера позволит практически полностью отказаться и от индивидуальных услуг швеи. </a:t>
            </a:r>
            <a:endParaRPr lang="ru-RU" sz="1110" b="0" i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1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 </a:t>
            </a:r>
            <a:r>
              <a:rPr lang="ru-RU" sz="111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словам ученых, благодаря 3D-печати люди смогут создавать себе одежду дома.</a:t>
            </a:r>
            <a:endParaRPr sz="111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Сегодня многие путешественники не могут себе представить посещение исторических мест без экскурсий с </a:t>
            </a:r>
            <a:r>
              <a:rPr lang="ru-RU" sz="1200" b="0" i="0" u="sng" strike="noStrik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гидом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ru-RU" sz="1200" b="0" i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Однако 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статистические данные говорят о том, что за последние годы потребность в </a:t>
            </a:r>
            <a:r>
              <a:rPr lang="ru-RU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экскурсоводах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сократилась более чем на 60%. </a:t>
            </a:r>
            <a:endParaRPr lang="ru-RU" sz="1200" b="0" i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Их 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успешно заменяют аудио- и </a:t>
            </a:r>
            <a:r>
              <a:rPr lang="ru-RU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видеогиды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которых с каждым годам в музеях становится все больше и больше. </a:t>
            </a:r>
            <a:endParaRPr dirty="0"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Одной из самых неожиданных в списке </a:t>
            </a:r>
            <a:r>
              <a:rPr lang="ru-RU" sz="12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исчезающих профессий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стала специальность </a:t>
            </a:r>
            <a:r>
              <a:rPr lang="ru-RU" sz="1200" b="0" i="0" u="sng" strike="noStrik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врача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-диагноста. </a:t>
            </a:r>
            <a:endParaRPr lang="ru-RU" sz="1200" b="0" i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Современная 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диагностическая аппаратура позволяет точно определить заболевание, но требует большого количества обслуживающего персонала и специалистов, которые расшифровывали бы результаты исследований. </a:t>
            </a:r>
            <a:endParaRPr lang="ru-RU" sz="1200" b="0" i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Однако 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ученые активно разрабатывают </a:t>
            </a:r>
            <a:r>
              <a:rPr lang="ru-RU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микродиагностические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устройства, и предполагается, что уже в ближайшем будущем такие аппараты будут в большинстве домов. Следовательно, необходимость во врачах-диагностах отпадет. </a:t>
            </a:r>
            <a:endParaRPr lang="ru-RU" sz="1200" b="0" i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Люди </a:t>
            </a:r>
            <a:r>
              <a:rPr lang="ru-RU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смогут обследовать себя самостоятельно и сразу же отправлять результаты диагностики лечащему врачу через интернет, чтобы получить схему лечения.</a:t>
            </a:r>
            <a:endParaRPr dirty="0"/>
          </a:p>
        </p:txBody>
      </p:sp>
      <p:sp>
        <p:nvSpPr>
          <p:cNvPr id="160" name="Google Shape;16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Также не стоит учиться на </a:t>
            </a:r>
            <a:r>
              <a:rPr lang="ru-RU" sz="1200" b="0" i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синоптика</a:t>
            </a:r>
            <a:r>
              <a:rPr lang="ru-R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уже сейчас нейронная сеть готовит прогноз погоды более точно, нежели человек.</a:t>
            </a:r>
            <a:endParaRPr/>
          </a:p>
        </p:txBody>
      </p:sp>
      <p:sp>
        <p:nvSpPr>
          <p:cNvPr id="171" name="Google Shape;17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Эксперты портала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HeadHunter</a:t>
            </a:r>
            <a:r>
              <a:rPr lang="ru-RU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составили рейтинг профессий будущего, спрос на которые может появиться в ближайшие десять лет.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 descr="C:\Users\o.velichko\Desktop\презентации.png"/>
          <p:cNvPicPr preferRelativeResize="0"/>
          <p:nvPr/>
        </p:nvPicPr>
        <p:blipFill rotWithShape="1">
          <a:blip r:embed="rId4">
            <a:alphaModFix/>
          </a:blip>
          <a:srcRect b="5908"/>
          <a:stretch/>
        </p:blipFill>
        <p:spPr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ctrTitle"/>
          </p:nvPr>
        </p:nvSpPr>
        <p:spPr>
          <a:xfrm>
            <a:off x="432167" y="2025369"/>
            <a:ext cx="6833871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4410"/>
              <a:buFont typeface="Times New Roman"/>
              <a:buNone/>
            </a:pPr>
            <a:r>
              <a:rPr lang="ru-RU" sz="5400" b="1" dirty="0" smtClean="0">
                <a:solidFill>
                  <a:schemeClr val="tx1"/>
                </a:solidFill>
                <a:latin typeface="Century Gothic" pitchFamily="34" charset="0"/>
                <a:ea typeface="Times New Roman"/>
                <a:cs typeface="Times New Roman"/>
                <a:sym typeface="Times New Roman"/>
              </a:rPr>
              <a:t>КАК НЕ ОСТАТЬСЯ БЕЗ РАБОТЫ?</a:t>
            </a:r>
            <a:endParaRPr lang="ru-RU" sz="5400" b="1" dirty="0">
              <a:solidFill>
                <a:schemeClr val="tx1"/>
              </a:solidFill>
              <a:latin typeface="Century Gothic" pitchFamily="34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1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-1" y="0"/>
            <a:ext cx="914400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750104" y="336965"/>
            <a:ext cx="839389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5400" b="1" dirty="0"/>
              <a:t>Проектировщик «умной» среды</a:t>
            </a:r>
            <a:endParaRPr sz="5400" b="1" dirty="0"/>
          </a:p>
        </p:txBody>
      </p:sp>
      <p:pic>
        <p:nvPicPr>
          <p:cNvPr id="187" name="Google Shape;187;p21" descr="https://media.fulledu.ru/documents/images/1k2a/5bbe601ad6e4a90df464a745/article5bbe601a10ace8.96636219.jpg"/>
          <p:cNvPicPr preferRelativeResize="0"/>
          <p:nvPr/>
        </p:nvPicPr>
        <p:blipFill rotWithShape="1">
          <a:blip r:embed="rId4">
            <a:alphaModFix/>
          </a:blip>
          <a:srcRect b="12568"/>
          <a:stretch/>
        </p:blipFill>
        <p:spPr>
          <a:xfrm>
            <a:off x="3752292" y="1848464"/>
            <a:ext cx="5254056" cy="287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 descr="Картинки по запросу &quot;Проектировщик инфраструктуры умного дома&quot;&quot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645" y="3618271"/>
            <a:ext cx="3569110" cy="309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 descr="Картинки по запросу &quot;на прозрачном фоне галочка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774" y="230494"/>
            <a:ext cx="733067" cy="76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2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1308964" y="205671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5400" b="1" dirty="0"/>
              <a:t>Инженер 3-D печати</a:t>
            </a:r>
            <a:endParaRPr sz="5400" b="1" dirty="0"/>
          </a:p>
        </p:txBody>
      </p:sp>
      <p:pic>
        <p:nvPicPr>
          <p:cNvPr id="198" name="Google Shape;198;p22" descr="Картинки по запросу &quot;Проектировщик 3-D печати в строительстве&quot;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122" y="1406013"/>
            <a:ext cx="4935793" cy="280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 descr="Картинки по запросу &quot;Проектировщик 3-D печати в строительстве&quot;&quot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2337" y="3725639"/>
            <a:ext cx="5851663" cy="313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 descr="Картинки по запросу &quot;на прозрачном фоне галочка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362" y="337629"/>
            <a:ext cx="733067" cy="76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3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3"/>
          <p:cNvSpPr txBox="1">
            <a:spLocks noGrp="1"/>
          </p:cNvSpPr>
          <p:nvPr>
            <p:ph type="title"/>
          </p:nvPr>
        </p:nvSpPr>
        <p:spPr>
          <a:xfrm>
            <a:off x="1204983" y="253997"/>
            <a:ext cx="699512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5400" b="1" dirty="0"/>
              <a:t> Дизайнер интерьера</a:t>
            </a:r>
            <a:endParaRPr sz="5400" b="1" dirty="0"/>
          </a:p>
        </p:txBody>
      </p:sp>
      <p:pic>
        <p:nvPicPr>
          <p:cNvPr id="209" name="Google Shape;209;p23" descr="Картинки по запросу &quot;Дизайнер интерьера&quot;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8656" y="2413992"/>
            <a:ext cx="5925344" cy="444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 descr="Картинки по запросу &quot;Дизайнер интерьера&quot;&quot;"/>
          <p:cNvPicPr preferRelativeResize="0"/>
          <p:nvPr/>
        </p:nvPicPr>
        <p:blipFill rotWithShape="1">
          <a:blip r:embed="rId5">
            <a:alphaModFix/>
          </a:blip>
          <a:srcRect t="3556" r="5316" b="5760"/>
          <a:stretch/>
        </p:blipFill>
        <p:spPr>
          <a:xfrm>
            <a:off x="481782" y="1458300"/>
            <a:ext cx="4555990" cy="3054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 descr="Картинки по запросу &quot;на прозрачном фоне галочка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199" y="450358"/>
            <a:ext cx="733067" cy="76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4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196645" y="260648"/>
            <a:ext cx="894735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b="1" dirty="0" smtClean="0"/>
              <a:t>Программист</a:t>
            </a:r>
            <a:r>
              <a:rPr lang="ru-RU" b="1" dirty="0"/>
              <a:t>, разработчик (различного профиля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220" name="Google Shape;220;p24" descr="Картинки по запросу &quot;на прозрачном фоне галочка&quot;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475" y="140547"/>
            <a:ext cx="733067" cy="76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946" y="1624394"/>
            <a:ext cx="4654980" cy="323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513" y="4480488"/>
            <a:ext cx="4276388" cy="2252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5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5400" b="1" dirty="0" err="1"/>
              <a:t>Биоинформатик</a:t>
            </a:r>
            <a:endParaRPr sz="5400" b="1" dirty="0"/>
          </a:p>
        </p:txBody>
      </p:sp>
      <p:pic>
        <p:nvPicPr>
          <p:cNvPr id="231" name="Google Shape;231;p25" descr="Картинки по запросу &quot;на прозрачном фоне галочка&quot;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608" y="165587"/>
            <a:ext cx="733067" cy="76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620" y="1346977"/>
            <a:ext cx="4493372" cy="2932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5"/>
          <p:cNvPicPr preferRelativeResize="0"/>
          <p:nvPr/>
        </p:nvPicPr>
        <p:blipFill rotWithShape="1">
          <a:blip r:embed="rId6">
            <a:alphaModFix/>
          </a:blip>
          <a:srcRect r="15697"/>
          <a:stretch/>
        </p:blipFill>
        <p:spPr>
          <a:xfrm>
            <a:off x="3864990" y="3855563"/>
            <a:ext cx="5143585" cy="2851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6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6"/>
          <p:cNvSpPr txBox="1">
            <a:spLocks noGrp="1"/>
          </p:cNvSpPr>
          <p:nvPr>
            <p:ph type="title"/>
          </p:nvPr>
        </p:nvSpPr>
        <p:spPr>
          <a:xfrm>
            <a:off x="0" y="123809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5400" b="1" dirty="0"/>
              <a:t>Гейм - дизайнер</a:t>
            </a:r>
            <a:endParaRPr sz="5400" b="1" dirty="0"/>
          </a:p>
        </p:txBody>
      </p:sp>
      <p:pic>
        <p:nvPicPr>
          <p:cNvPr id="243" name="Google Shape;243;p26" descr="https://media.fulledu.ru/documents/images/1k3b/5de0229799313e0e9e346472/article5de02297c200f4.45630676.jpg"/>
          <p:cNvPicPr preferRelativeResize="0"/>
          <p:nvPr/>
        </p:nvPicPr>
        <p:blipFill rotWithShape="1">
          <a:blip r:embed="rId4">
            <a:alphaModFix/>
          </a:blip>
          <a:srcRect b="13536"/>
          <a:stretch/>
        </p:blipFill>
        <p:spPr>
          <a:xfrm>
            <a:off x="3382516" y="3601847"/>
            <a:ext cx="5761484" cy="3256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6" descr="Картинки по запросу &quot;на прозрачном фоне галочка&quot;&quot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5436" y="357530"/>
            <a:ext cx="733067" cy="76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 descr="Гейм-дизайнер "/>
          <p:cNvPicPr preferRelativeResize="0"/>
          <p:nvPr/>
        </p:nvPicPr>
        <p:blipFill rotWithShape="1">
          <a:blip r:embed="rId6">
            <a:alphaModFix/>
          </a:blip>
          <a:srcRect b="14347"/>
          <a:stretch/>
        </p:blipFill>
        <p:spPr>
          <a:xfrm>
            <a:off x="697584" y="1359621"/>
            <a:ext cx="5176765" cy="25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7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7"/>
          <p:cNvSpPr txBox="1">
            <a:spLocks noGrp="1"/>
          </p:cNvSpPr>
          <p:nvPr>
            <p:ph type="title"/>
          </p:nvPr>
        </p:nvSpPr>
        <p:spPr>
          <a:xfrm>
            <a:off x="122548" y="192088"/>
            <a:ext cx="932622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800" b="1" dirty="0"/>
              <a:t>Архитектор и дизайнер виртуальной среды</a:t>
            </a:r>
            <a:endParaRPr sz="4800" b="1" dirty="0"/>
          </a:p>
        </p:txBody>
      </p:sp>
      <p:pic>
        <p:nvPicPr>
          <p:cNvPr id="253" name="Google Shape;253;p27" descr="https://media.fulledu.ru/documents/images/2018.04.13.11/article/5ad10cd439d49817ab1bf66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636" y="1949646"/>
            <a:ext cx="4687813" cy="468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 descr="Картинки по запросу &quot;игромастер&quot;&quot;"/>
          <p:cNvPicPr preferRelativeResize="0"/>
          <p:nvPr/>
        </p:nvPicPr>
        <p:blipFill rotWithShape="1">
          <a:blip r:embed="rId5">
            <a:alphaModFix/>
          </a:blip>
          <a:srcRect r="27579"/>
          <a:stretch/>
        </p:blipFill>
        <p:spPr>
          <a:xfrm>
            <a:off x="5055351" y="2724346"/>
            <a:ext cx="3909540" cy="283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 descr="Картинки по запросу &quot;на прозрачном фоне галочка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981" y="281962"/>
            <a:ext cx="907175" cy="8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8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 txBox="1">
            <a:spLocks noGrp="1"/>
          </p:cNvSpPr>
          <p:nvPr>
            <p:ph type="title"/>
          </p:nvPr>
        </p:nvSpPr>
        <p:spPr>
          <a:xfrm>
            <a:off x="0" y="169671"/>
            <a:ext cx="927312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5400" b="1" dirty="0"/>
              <a:t>Специалист по </a:t>
            </a:r>
            <a:r>
              <a:rPr lang="ru-RU" sz="5400" b="1" dirty="0" err="1"/>
              <a:t>кибербезопасности</a:t>
            </a:r>
            <a:endParaRPr sz="5400" b="1" dirty="0"/>
          </a:p>
        </p:txBody>
      </p:sp>
      <p:pic>
        <p:nvPicPr>
          <p:cNvPr id="264" name="Google Shape;264;p28" descr="Картинки по запросу &quot;Инфостилист&quot;&quot;"/>
          <p:cNvPicPr preferRelativeResize="0"/>
          <p:nvPr/>
        </p:nvPicPr>
        <p:blipFill rotWithShape="1">
          <a:blip r:embed="rId4">
            <a:alphaModFix/>
          </a:blip>
          <a:srcRect r="21639"/>
          <a:stretch/>
        </p:blipFill>
        <p:spPr>
          <a:xfrm>
            <a:off x="3887416" y="3115964"/>
            <a:ext cx="5256584" cy="374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 descr="Картинки по запросу &quot;Инфостилист&quot;&quot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379" y="1680133"/>
            <a:ext cx="4608512" cy="245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75;p29" descr="Картинки по запросу &quot;на прозрачном фоне галочка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173" y="221881"/>
            <a:ext cx="733067" cy="76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9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9"/>
          <p:cNvSpPr txBox="1">
            <a:spLocks noGrp="1"/>
          </p:cNvSpPr>
          <p:nvPr>
            <p:ph type="title"/>
          </p:nvPr>
        </p:nvSpPr>
        <p:spPr>
          <a:xfrm>
            <a:off x="0" y="161516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5400" b="1" dirty="0" err="1"/>
              <a:t>Нейропсихолог</a:t>
            </a:r>
            <a:endParaRPr sz="5400" b="1" dirty="0"/>
          </a:p>
        </p:txBody>
      </p:sp>
      <p:pic>
        <p:nvPicPr>
          <p:cNvPr id="275" name="Google Shape;275;p29" descr="Картинки по запросу &quot;на прозрачном фоне галочка&quot;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175" y="354123"/>
            <a:ext cx="733067" cy="76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9"/>
          <p:cNvPicPr preferRelativeResize="0"/>
          <p:nvPr/>
        </p:nvPicPr>
        <p:blipFill rotWithShape="1">
          <a:blip r:embed="rId5">
            <a:alphaModFix/>
          </a:blip>
          <a:srcRect l="8271" r="12501"/>
          <a:stretch/>
        </p:blipFill>
        <p:spPr>
          <a:xfrm>
            <a:off x="4581426" y="1432875"/>
            <a:ext cx="4437952" cy="259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354" y="2253006"/>
            <a:ext cx="4916600" cy="4238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0"/>
          <p:cNvSpPr txBox="1">
            <a:spLocks noGrp="1"/>
          </p:cNvSpPr>
          <p:nvPr>
            <p:ph type="title"/>
          </p:nvPr>
        </p:nvSpPr>
        <p:spPr>
          <a:xfrm>
            <a:off x="0" y="13721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5400" b="1" dirty="0"/>
              <a:t>Менеджер по R&amp;D</a:t>
            </a:r>
            <a:endParaRPr sz="5400" b="1" dirty="0"/>
          </a:p>
        </p:txBody>
      </p:sp>
      <p:pic>
        <p:nvPicPr>
          <p:cNvPr id="286" name="Google Shape;286;p30" descr="Картинки по запросу &quot;Менеджер по R&amp;D&quot;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7988" y="3761295"/>
            <a:ext cx="4074505" cy="291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 descr="https://media.fulledu.ru/documents/images/1k39/5d6dfe25d6e4a970c7447b22/article5d6dfe2542b938.46350559.jpg"/>
          <p:cNvPicPr preferRelativeResize="0"/>
          <p:nvPr/>
        </p:nvPicPr>
        <p:blipFill rotWithShape="1">
          <a:blip r:embed="rId5">
            <a:alphaModFix/>
          </a:blip>
          <a:srcRect r="467" b="12090"/>
          <a:stretch/>
        </p:blipFill>
        <p:spPr>
          <a:xfrm>
            <a:off x="610215" y="1544176"/>
            <a:ext cx="5093002" cy="351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 descr="Картинки по запросу &quot;на прозрачном фоне галочка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5688" y="338677"/>
            <a:ext cx="733067" cy="76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1331640" y="16288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ru-RU"/>
              <a:t>       </a:t>
            </a: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94364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5400" b="1" dirty="0"/>
              <a:t>Юрист, бухгалтер </a:t>
            </a:r>
            <a:endParaRPr sz="5400" b="1" dirty="0"/>
          </a:p>
        </p:txBody>
      </p:sp>
      <p:pic>
        <p:nvPicPr>
          <p:cNvPr id="102" name="Google Shape;102;p14" descr="Картинки по запросу &quot;Юрист&quot;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413" y="1435261"/>
            <a:ext cx="4569330" cy="221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 descr="Картинки по запросу &quot;заменить роботами юристов-консультантов&quot;&quot;"/>
          <p:cNvPicPr preferRelativeResize="0"/>
          <p:nvPr/>
        </p:nvPicPr>
        <p:blipFill rotWithShape="1">
          <a:blip r:embed="rId5">
            <a:alphaModFix/>
          </a:blip>
          <a:srcRect l="3961" r="8897"/>
          <a:stretch/>
        </p:blipFill>
        <p:spPr>
          <a:xfrm>
            <a:off x="5580112" y="1484784"/>
            <a:ext cx="3168352" cy="241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 descr="Картинки по запросу &quot;бухгалтер&quot;&quot;"/>
          <p:cNvPicPr preferRelativeResize="0"/>
          <p:nvPr/>
        </p:nvPicPr>
        <p:blipFill rotWithShape="1">
          <a:blip r:embed="rId6">
            <a:alphaModFix/>
          </a:blip>
          <a:srcRect b="11912"/>
          <a:stretch/>
        </p:blipFill>
        <p:spPr>
          <a:xfrm>
            <a:off x="451413" y="4281522"/>
            <a:ext cx="4665713" cy="235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 descr="Менеджер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6401" y="4294207"/>
            <a:ext cx="3460829" cy="2245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1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-1" y="0"/>
            <a:ext cx="914400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1"/>
          <p:cNvSpPr txBox="1">
            <a:spLocks noGrp="1"/>
          </p:cNvSpPr>
          <p:nvPr>
            <p:ph type="title"/>
          </p:nvPr>
        </p:nvSpPr>
        <p:spPr>
          <a:xfrm>
            <a:off x="235670" y="274638"/>
            <a:ext cx="87575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5400" b="1" dirty="0"/>
              <a:t> </a:t>
            </a:r>
            <a:r>
              <a:rPr lang="ru-RU" sz="5400" b="1" dirty="0" err="1" smtClean="0"/>
              <a:t>Экоаналитик</a:t>
            </a:r>
            <a:endParaRPr sz="5400" b="1" dirty="0"/>
          </a:p>
        </p:txBody>
      </p:sp>
      <p:pic>
        <p:nvPicPr>
          <p:cNvPr id="297" name="Google Shape;297;p31" descr="Картинки по запросу &quot;Экоаналитик&quot;&quot;"/>
          <p:cNvPicPr preferRelativeResize="0"/>
          <p:nvPr/>
        </p:nvPicPr>
        <p:blipFill rotWithShape="1">
          <a:blip r:embed="rId4">
            <a:alphaModFix/>
          </a:blip>
          <a:srcRect b="13702"/>
          <a:stretch/>
        </p:blipFill>
        <p:spPr>
          <a:xfrm>
            <a:off x="296513" y="1882884"/>
            <a:ext cx="5453838" cy="2821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1" descr="https://media.fulledu.ru/documents/images/1k3a/5db627ce99313e3da57cd2a2/article5db627ce687ad4.81795333.jpg"/>
          <p:cNvPicPr preferRelativeResize="0"/>
          <p:nvPr/>
        </p:nvPicPr>
        <p:blipFill rotWithShape="1">
          <a:blip r:embed="rId5">
            <a:alphaModFix/>
          </a:blip>
          <a:srcRect b="11864"/>
          <a:stretch/>
        </p:blipFill>
        <p:spPr>
          <a:xfrm>
            <a:off x="4270760" y="3997367"/>
            <a:ext cx="4730093" cy="278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1" descr="Картинки по запросу &quot;на прозрачном фоне галочка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326" y="291493"/>
            <a:ext cx="733067" cy="76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2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2"/>
          <p:cNvSpPr txBox="1">
            <a:spLocks noGrp="1"/>
          </p:cNvSpPr>
          <p:nvPr>
            <p:ph type="title"/>
          </p:nvPr>
        </p:nvSpPr>
        <p:spPr>
          <a:xfrm>
            <a:off x="0" y="44196"/>
            <a:ext cx="9144000" cy="1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5400" b="1" dirty="0"/>
              <a:t>Специалист по альтернативной энергетике</a:t>
            </a:r>
            <a:endParaRPr sz="5400" b="1" dirty="0"/>
          </a:p>
        </p:txBody>
      </p:sp>
      <p:pic>
        <p:nvPicPr>
          <p:cNvPr id="308" name="Google Shape;308;p32" descr="Картинки по запросу &quot;на прозрачном фоне галочка&quot;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305" y="244771"/>
            <a:ext cx="733067" cy="76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3984" y="4317478"/>
            <a:ext cx="2664358" cy="236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149" y="4166648"/>
            <a:ext cx="4185546" cy="255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8125" y="1843100"/>
            <a:ext cx="4177174" cy="278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3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3"/>
          <p:cNvSpPr txBox="1">
            <a:spLocks noGrp="1"/>
          </p:cNvSpPr>
          <p:nvPr>
            <p:ph type="title"/>
          </p:nvPr>
        </p:nvSpPr>
        <p:spPr>
          <a:xfrm>
            <a:off x="405353" y="200681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800" b="1" dirty="0"/>
              <a:t>Специалист по робототехнике</a:t>
            </a:r>
            <a:endParaRPr sz="4800" b="1" dirty="0"/>
          </a:p>
        </p:txBody>
      </p:sp>
      <p:pic>
        <p:nvPicPr>
          <p:cNvPr id="320" name="Google Shape;320;p33" descr="https://media.fulledu.ru/documents/images/1k24/5ae4e536d6e4a905b8565552/article5ae4e5370645d5.55831558.jpg"/>
          <p:cNvPicPr preferRelativeResize="0"/>
          <p:nvPr/>
        </p:nvPicPr>
        <p:blipFill rotWithShape="1">
          <a:blip r:embed="rId4">
            <a:alphaModFix/>
          </a:blip>
          <a:srcRect b="9280"/>
          <a:stretch/>
        </p:blipFill>
        <p:spPr>
          <a:xfrm>
            <a:off x="631596" y="1432875"/>
            <a:ext cx="5258784" cy="3431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3" descr="Картинки по запросу &quot;инженер мехатроник&quot;&quot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1428" y="3751868"/>
            <a:ext cx="4281318" cy="2824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 descr="Картинки по запросу &quot;на прозрачном фоне галочка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111" y="372977"/>
            <a:ext cx="733067" cy="76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4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4998"/>
          <a:stretch/>
        </p:blipFill>
        <p:spPr>
          <a:xfrm>
            <a:off x="0" y="0"/>
            <a:ext cx="914400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4"/>
          <p:cNvSpPr txBox="1"/>
          <p:nvPr/>
        </p:nvSpPr>
        <p:spPr>
          <a:xfrm>
            <a:off x="10489475" y="2553800"/>
            <a:ext cx="37620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4"/>
          <p:cNvSpPr txBox="1"/>
          <p:nvPr/>
        </p:nvSpPr>
        <p:spPr>
          <a:xfrm>
            <a:off x="1269253" y="1656734"/>
            <a:ext cx="66687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latin typeface="Times New Roman"/>
                <a:ea typeface="Times New Roman"/>
                <a:cs typeface="Times New Roman"/>
                <a:sym typeface="Times New Roman"/>
              </a:rPr>
              <a:t>Новая профессия - новые возможности!</a:t>
            </a:r>
            <a:endParaRPr sz="60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5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title"/>
          </p:nvPr>
        </p:nvSpPr>
        <p:spPr>
          <a:xfrm>
            <a:off x="0" y="64515"/>
            <a:ext cx="914689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5400" b="1" dirty="0"/>
              <a:t>Секретарь</a:t>
            </a:r>
            <a:endParaRPr sz="5400" b="1" dirty="0"/>
          </a:p>
        </p:txBody>
      </p:sp>
      <p:pic>
        <p:nvPicPr>
          <p:cNvPr id="114" name="Google Shape;114;p15" descr="Картинки по запросу &quot;секретарь&quot;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122" y="1130823"/>
            <a:ext cx="4613340" cy="284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 descr="https://image.freepik.com/free-photo/_23-214782660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9214" y="3736258"/>
            <a:ext cx="4817806" cy="297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 descr="Картинки по запросу &quot;стрелка на прозрачном фоне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3817" y="2339333"/>
            <a:ext cx="1402284" cy="1402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6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0" y="19598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ru-RU" sz="5000" b="1" dirty="0"/>
              <a:t>Журналист, </a:t>
            </a:r>
            <a:r>
              <a:rPr lang="ru-RU" sz="5000" b="1" dirty="0" err="1"/>
              <a:t>копирайтер</a:t>
            </a:r>
            <a:r>
              <a:rPr lang="ru-RU" sz="5000" b="1" dirty="0"/>
              <a:t>, репортер</a:t>
            </a:r>
            <a:endParaRPr sz="5000" b="1" dirty="0"/>
          </a:p>
        </p:txBody>
      </p:sp>
      <p:pic>
        <p:nvPicPr>
          <p:cNvPr id="125" name="Google Shape;125;p16" descr="Картинки по запросу &quot;репортер&quot;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793" y="1553610"/>
            <a:ext cx="3624350" cy="233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 descr="Картинки по запросу &quot;блогер&quot;&quot;"/>
          <p:cNvPicPr preferRelativeResize="0"/>
          <p:nvPr/>
        </p:nvPicPr>
        <p:blipFill rotWithShape="1">
          <a:blip r:embed="rId5">
            <a:alphaModFix/>
          </a:blip>
          <a:srcRect r="35811"/>
          <a:stretch/>
        </p:blipFill>
        <p:spPr>
          <a:xfrm>
            <a:off x="5338917" y="2420887"/>
            <a:ext cx="3625572" cy="324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 descr="Картинки по запросу &quot;блогер профессия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3627" y="3989152"/>
            <a:ext cx="3609612" cy="257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 descr="Картинки по запросу &quot;стрелка на прозрачном фоне&quot;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38982" y="2286989"/>
            <a:ext cx="1440160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 descr="Картинки по запросу &quot;стрелка на прозрачном фоне&quot;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70157" y="4362779"/>
            <a:ext cx="1368152" cy="1368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7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0" y="6518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5400" b="1" dirty="0"/>
              <a:t>Рабочие профессии</a:t>
            </a:r>
            <a:endParaRPr sz="5400" b="1" dirty="0"/>
          </a:p>
        </p:txBody>
      </p:sp>
      <p:pic>
        <p:nvPicPr>
          <p:cNvPr id="138" name="Google Shape;138;p17" descr="Картинки по запросу &quot;почтальон профессия&quot;&quot;"/>
          <p:cNvPicPr preferRelativeResize="0"/>
          <p:nvPr/>
        </p:nvPicPr>
        <p:blipFill rotWithShape="1">
          <a:blip r:embed="rId4">
            <a:alphaModFix/>
          </a:blip>
          <a:srcRect l="7017" t="15000" r="15800"/>
          <a:stretch/>
        </p:blipFill>
        <p:spPr>
          <a:xfrm>
            <a:off x="727588" y="1602659"/>
            <a:ext cx="2445907" cy="182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 descr="Картинки по запросу &quot;вахтер&quot;&quot;"/>
          <p:cNvPicPr preferRelativeResize="0"/>
          <p:nvPr/>
        </p:nvPicPr>
        <p:blipFill rotWithShape="1">
          <a:blip r:embed="rId5">
            <a:alphaModFix/>
          </a:blip>
          <a:srcRect r="21920"/>
          <a:stretch/>
        </p:blipFill>
        <p:spPr>
          <a:xfrm>
            <a:off x="3264309" y="1337300"/>
            <a:ext cx="2697127" cy="1976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 descr="Картинки по запросу &quot;дворник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2117" y="3075323"/>
            <a:ext cx="3272733" cy="211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 descr="Картинки по запросу &quot;инспекторы ДПС&quot;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66203" y="3074188"/>
            <a:ext cx="3117719" cy="176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 descr="Картинки по запросу &quot;охранник&quot;&quot;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62797" y="4660490"/>
            <a:ext cx="2310580" cy="1720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 descr="Картинки по запросу &quot;грузчик&quot;&quot;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99356" y="1632155"/>
            <a:ext cx="3097160" cy="160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 descr="Картинки по запросу &quot;фасовщики&quot;&quot;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10227" y="5316717"/>
            <a:ext cx="2450969" cy="13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 descr="Картинки по запросу &quot;шахтёры&quot;&quot;"/>
          <p:cNvPicPr preferRelativeResize="0"/>
          <p:nvPr/>
        </p:nvPicPr>
        <p:blipFill rotWithShape="1">
          <a:blip r:embed="rId11">
            <a:alphaModFix/>
          </a:blip>
          <a:srcRect r="11857"/>
          <a:stretch/>
        </p:blipFill>
        <p:spPr>
          <a:xfrm>
            <a:off x="1396688" y="4926167"/>
            <a:ext cx="2645767" cy="1713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8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 txBox="1">
            <a:spLocks noGrp="1"/>
          </p:cNvSpPr>
          <p:nvPr>
            <p:ph type="title"/>
          </p:nvPr>
        </p:nvSpPr>
        <p:spPr>
          <a:xfrm>
            <a:off x="0" y="67763"/>
            <a:ext cx="880562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5400" b="1" dirty="0"/>
              <a:t>Экскурсовод</a:t>
            </a:r>
            <a:endParaRPr sz="5400" b="1" dirty="0"/>
          </a:p>
        </p:txBody>
      </p:sp>
      <p:pic>
        <p:nvPicPr>
          <p:cNvPr id="155" name="Google Shape;155;p18" descr="https://crystal-sound.com/assets/img/app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699" y="1432440"/>
            <a:ext cx="4539075" cy="312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 descr="Картинки по запросу &quot;стрелка на прозрачном фоне&quot;&quot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4079" y="2142402"/>
            <a:ext cx="1402284" cy="140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 descr="Картинки по запросу &quot;экскурсия без экскурсовода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78710" y="3569110"/>
            <a:ext cx="4626936" cy="314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9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612765" y="0"/>
            <a:ext cx="7067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b="1" dirty="0"/>
              <a:t>Врач - диагност</a:t>
            </a:r>
            <a:endParaRPr b="1" dirty="0"/>
          </a:p>
        </p:txBody>
      </p:sp>
      <p:pic>
        <p:nvPicPr>
          <p:cNvPr id="165" name="Google Shape;165;p19" descr="Картинки по запросу &quot;современная  диагностика&quot;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115" y="1199536"/>
            <a:ext cx="4823511" cy="2815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 descr="Картинки по запросу &quot;микродиагностические устройства по медицине&quot;&quot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3968" y="3599331"/>
            <a:ext cx="4668249" cy="305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 descr="Картинки по запросу &quot;стрелка на прозрачном фоне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57611" y="2172185"/>
            <a:ext cx="1402284" cy="1402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0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>
            <a:spLocks noGrp="1"/>
          </p:cNvSpPr>
          <p:nvPr>
            <p:ph type="title"/>
          </p:nvPr>
        </p:nvSpPr>
        <p:spPr>
          <a:xfrm>
            <a:off x="0" y="176315"/>
            <a:ext cx="91439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5400" b="1" dirty="0"/>
              <a:t>Синоптик</a:t>
            </a:r>
            <a:endParaRPr sz="5400" b="1" dirty="0"/>
          </a:p>
        </p:txBody>
      </p:sp>
      <p:pic>
        <p:nvPicPr>
          <p:cNvPr id="176" name="Google Shape;176;p20" descr="Картинки по запросу &quot;синоптик профессия&quot;&quot;"/>
          <p:cNvPicPr preferRelativeResize="0"/>
          <p:nvPr/>
        </p:nvPicPr>
        <p:blipFill rotWithShape="1">
          <a:blip r:embed="rId4">
            <a:alphaModFix/>
          </a:blip>
          <a:srcRect r="7692" b="21973"/>
          <a:stretch/>
        </p:blipFill>
        <p:spPr>
          <a:xfrm>
            <a:off x="196645" y="1334117"/>
            <a:ext cx="4908336" cy="264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 descr="Картинки по запросу &quot;синоптик профессия&quot;&quot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1627" y="3529781"/>
            <a:ext cx="5582112" cy="3202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 descr="Картинки по запросу &quot;стрелка на прозрачном фоне&quot;&quot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41301" y="2005036"/>
            <a:ext cx="1402284" cy="1402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 descr="C:\Users\o.velichko\Desktop\ВРЕМЕННАЯ РАБОЧАЯ ПАПКА\фон.jpg"/>
          <p:cNvPicPr preferRelativeResize="0"/>
          <p:nvPr/>
        </p:nvPicPr>
        <p:blipFill rotWithShape="1">
          <a:blip r:embed="rId3">
            <a:alphaModFix/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 descr="C:\Users\o.velichko\Desktop\презентации.png"/>
          <p:cNvPicPr preferRelativeResize="0"/>
          <p:nvPr/>
        </p:nvPicPr>
        <p:blipFill rotWithShape="1">
          <a:blip r:embed="rId4">
            <a:alphaModFix/>
          </a:blip>
          <a:srcRect b="5908"/>
          <a:stretch/>
        </p:blipFill>
        <p:spPr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ctrTitle"/>
          </p:nvPr>
        </p:nvSpPr>
        <p:spPr>
          <a:xfrm>
            <a:off x="432168" y="2025369"/>
            <a:ext cx="696169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4410"/>
              <a:buFont typeface="Times New Roman"/>
              <a:buNone/>
            </a:pPr>
            <a:r>
              <a:rPr lang="ru-RU" sz="5400" b="1" dirty="0" smtClean="0">
                <a:solidFill>
                  <a:schemeClr val="tx1"/>
                </a:solidFill>
                <a:latin typeface="Century Gothic" pitchFamily="34" charset="0"/>
                <a:ea typeface="Times New Roman"/>
                <a:cs typeface="Times New Roman"/>
                <a:sym typeface="Times New Roman"/>
              </a:rPr>
              <a:t>НА КОГО СТОИТ УЧИТЬСЯ?</a:t>
            </a:r>
            <a:endParaRPr lang="ru-RU" sz="5400" b="1" dirty="0">
              <a:solidFill>
                <a:schemeClr val="tx1"/>
              </a:solidFill>
              <a:latin typeface="Century Gothic" pitchFamily="34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738</Words>
  <Application>Microsoft Office PowerPoint</Application>
  <PresentationFormat>Экран (4:3)</PresentationFormat>
  <Paragraphs>102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Century Gothic</vt:lpstr>
      <vt:lpstr>Times New Roman</vt:lpstr>
      <vt:lpstr>Calibri</vt:lpstr>
      <vt:lpstr>Тема Office</vt:lpstr>
      <vt:lpstr>КАК НЕ ОСТАТЬСЯ БЕЗ РАБОТЫ?</vt:lpstr>
      <vt:lpstr>Юрист, бухгалтер </vt:lpstr>
      <vt:lpstr>Секретарь</vt:lpstr>
      <vt:lpstr>Журналист, копирайтер, репортер</vt:lpstr>
      <vt:lpstr>Рабочие профессии</vt:lpstr>
      <vt:lpstr>Экскурсовод</vt:lpstr>
      <vt:lpstr>Врач - диагност</vt:lpstr>
      <vt:lpstr>Синоптик</vt:lpstr>
      <vt:lpstr>НА КОГО СТОИТ УЧИТЬСЯ?</vt:lpstr>
      <vt:lpstr>Проектировщик «умной» среды</vt:lpstr>
      <vt:lpstr>Инженер 3-D печати</vt:lpstr>
      <vt:lpstr> Дизайнер интерьера</vt:lpstr>
      <vt:lpstr>Программист, разработчик (различного профиля)</vt:lpstr>
      <vt:lpstr>Биоинформатик</vt:lpstr>
      <vt:lpstr>Гейм - дизайнер</vt:lpstr>
      <vt:lpstr>Архитектор и дизайнер виртуальной среды</vt:lpstr>
      <vt:lpstr>Специалист по кибербезопасности</vt:lpstr>
      <vt:lpstr>Нейропсихолог</vt:lpstr>
      <vt:lpstr>Менеджер по R&amp;D</vt:lpstr>
      <vt:lpstr> Экоаналитик</vt:lpstr>
      <vt:lpstr>Специалист по альтернативной энергетике</vt:lpstr>
      <vt:lpstr>Специалист по робототехнике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 «вымирающих» профессий и  13 профессий будущего</dc:title>
  <cp:lastModifiedBy>z.akmanova</cp:lastModifiedBy>
  <cp:revision>20</cp:revision>
  <dcterms:modified xsi:type="dcterms:W3CDTF">2019-12-13T06:36:41Z</dcterms:modified>
</cp:coreProperties>
</file>